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8"/>
  </p:notesMasterIdLst>
  <p:handoutMasterIdLst>
    <p:handoutMasterId r:id="rId229"/>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73" r:id="rId158"/>
    <p:sldId id="1274" r:id="rId159"/>
    <p:sldId id="1275" r:id="rId160"/>
    <p:sldId id="1276" r:id="rId161"/>
    <p:sldId id="1277" r:id="rId162"/>
    <p:sldId id="1255" r:id="rId163"/>
    <p:sldId id="886" r:id="rId164"/>
    <p:sldId id="600" r:id="rId165"/>
    <p:sldId id="601" r:id="rId166"/>
    <p:sldId id="602" r:id="rId167"/>
    <p:sldId id="603" r:id="rId168"/>
    <p:sldId id="607" r:id="rId169"/>
    <p:sldId id="610" r:id="rId170"/>
    <p:sldId id="614" r:id="rId171"/>
    <p:sldId id="616" r:id="rId172"/>
    <p:sldId id="617" r:id="rId173"/>
    <p:sldId id="770" r:id="rId174"/>
    <p:sldId id="1166" r:id="rId175"/>
    <p:sldId id="1162" r:id="rId176"/>
    <p:sldId id="1249" r:id="rId177"/>
    <p:sldId id="1250" r:id="rId178"/>
    <p:sldId id="1170" r:id="rId179"/>
    <p:sldId id="1171" r:id="rId180"/>
    <p:sldId id="1173" r:id="rId181"/>
    <p:sldId id="1174" r:id="rId182"/>
    <p:sldId id="1175" r:id="rId183"/>
    <p:sldId id="1163" r:id="rId184"/>
    <p:sldId id="1251" r:id="rId185"/>
    <p:sldId id="1164" r:id="rId186"/>
    <p:sldId id="1165" r:id="rId187"/>
    <p:sldId id="898" r:id="rId188"/>
    <p:sldId id="1161" r:id="rId189"/>
    <p:sldId id="1086" r:id="rId190"/>
    <p:sldId id="902" r:id="rId191"/>
    <p:sldId id="1107" r:id="rId192"/>
    <p:sldId id="1089" r:id="rId193"/>
    <p:sldId id="1106" r:id="rId194"/>
    <p:sldId id="1102" r:id="rId195"/>
    <p:sldId id="906" r:id="rId196"/>
    <p:sldId id="903" r:id="rId197"/>
    <p:sldId id="1224" r:id="rId198"/>
    <p:sldId id="452" r:id="rId199"/>
    <p:sldId id="1200" r:id="rId200"/>
    <p:sldId id="1201" r:id="rId201"/>
    <p:sldId id="1239" r:id="rId202"/>
    <p:sldId id="1112" r:id="rId203"/>
    <p:sldId id="1115" r:id="rId204"/>
    <p:sldId id="1234" r:id="rId205"/>
    <p:sldId id="1233" r:id="rId206"/>
    <p:sldId id="1241" r:id="rId207"/>
    <p:sldId id="1228" r:id="rId208"/>
    <p:sldId id="1229" r:id="rId209"/>
    <p:sldId id="1195" r:id="rId210"/>
    <p:sldId id="451" r:id="rId211"/>
    <p:sldId id="1243" r:id="rId212"/>
    <p:sldId id="1210" r:id="rId213"/>
    <p:sldId id="1211" r:id="rId214"/>
    <p:sldId id="1212" r:id="rId215"/>
    <p:sldId id="1213" r:id="rId216"/>
    <p:sldId id="1214" r:id="rId217"/>
    <p:sldId id="1215" r:id="rId218"/>
    <p:sldId id="1216" r:id="rId219"/>
    <p:sldId id="1217" r:id="rId220"/>
    <p:sldId id="1218" r:id="rId221"/>
    <p:sldId id="1219" r:id="rId222"/>
    <p:sldId id="1220" r:id="rId223"/>
    <p:sldId id="1221" r:id="rId224"/>
    <p:sldId id="1230" r:id="rId225"/>
    <p:sldId id="1222" r:id="rId226"/>
    <p:sldId id="1244" r:id="rId227"/>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75" d="100"/>
          <a:sy n="75" d="100"/>
        </p:scale>
        <p:origin x="1050" y="72"/>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243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handoutMaster" Target="handoutMasters/handout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_rels/viewProps.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slide" Target="slides/slide1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dirty="0">
                <a:latin typeface="Times New Roman" charset="0"/>
              </a:rPr>
              <a:t>Actions exist outside of the framework of a ‘main()’ function or routine, unlike conventional programming. Other purposes like file I/O, are left to the platform specific implementation of the model. </a:t>
            </a:r>
            <a:r>
              <a:rPr lang="en-US" dirty="0" err="1">
                <a:latin typeface="Times New Roman" charset="0"/>
              </a:rPr>
              <a:t>xtUML</a:t>
            </a:r>
            <a:r>
              <a:rPr lang="en-US" dirty="0">
                <a:latin typeface="Times New Roman" charset="0"/>
              </a:rPr>
              <a:t> is focused on the minimum set of specifications that form a functionally complete platform independent model.</a:t>
            </a:r>
          </a:p>
          <a:p>
            <a:endParaRPr lang="sv-SE"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dirty="0">
              <a:latin typeface="Times New Roman" charset="0"/>
            </a:endParaRPr>
          </a:p>
          <a:p>
            <a:r>
              <a:rPr lang="en-US" dirty="0">
                <a:latin typeface="Times New Roman" charset="0"/>
              </a:rPr>
              <a:t>The ‘select one’ construct is used when the target class (call) has a multiplicity of 1 or 0..1. Use the ‘select many’ construct when the multiplicity of the target class is 0..* or 1..*.</a:t>
            </a:r>
          </a:p>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187</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189</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190</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191</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193</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195</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196</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202</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212</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223</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12/8/2020</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3.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3.w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115.gif"/></Relationships>
</file>

<file path=ppt/slides/_rels/slide197.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27.gif"/><Relationship Id="rId4" Type="http://schemas.openxmlformats.org/officeDocument/2006/relationships/image" Target="../media/image8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577"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974184" y="4419600"/>
            <a:ext cx="4279370" cy="1879630"/>
            <a:chOff x="2438400" y="2514600"/>
            <a:chExt cx="6245467" cy="274320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6903841" y="4438823"/>
              <a:ext cx="1012409" cy="673771"/>
            </a:xfrm>
            <a:prstGeom prst="rect">
              <a:avLst/>
            </a:prstGeom>
            <a:noFill/>
          </p:spPr>
          <p:txBody>
            <a:bodyPr wrap="square" rtlCol="0">
              <a:spAutoFit/>
            </a:bodyPr>
            <a:lstStyle/>
            <a:p>
              <a:r>
                <a:rPr lang="en-US" sz="1200" dirty="0"/>
                <a:t>Closed sensed</a:t>
              </a:r>
            </a:p>
          </p:txBody>
        </p:sp>
        <p:sp>
          <p:nvSpPr>
            <p:cNvPr id="17" name="TextBox 16"/>
            <p:cNvSpPr txBox="1"/>
            <p:nvPr/>
          </p:nvSpPr>
          <p:spPr>
            <a:xfrm>
              <a:off x="2438401" y="4425355"/>
              <a:ext cx="990598" cy="673771"/>
            </a:xfrm>
            <a:prstGeom prst="rect">
              <a:avLst/>
            </a:prstGeom>
            <a:noFill/>
          </p:spPr>
          <p:txBody>
            <a:bodyPr wrap="square" rtlCol="0">
              <a:spAutoFit/>
            </a:bodyPr>
            <a:lstStyle/>
            <a:p>
              <a:r>
                <a:rPr lang="en-US" sz="1200" dirty="0"/>
                <a:t>Arrival sensed</a:t>
              </a:r>
            </a:p>
          </p:txBody>
        </p:sp>
        <p:sp>
          <p:nvSpPr>
            <p:cNvPr id="18" name="TextBox 17"/>
            <p:cNvSpPr txBox="1"/>
            <p:nvPr/>
          </p:nvSpPr>
          <p:spPr>
            <a:xfrm>
              <a:off x="2439712" y="2863513"/>
              <a:ext cx="989288" cy="673771"/>
            </a:xfrm>
            <a:prstGeom prst="rect">
              <a:avLst/>
            </a:prstGeom>
            <a:noFill/>
          </p:spPr>
          <p:txBody>
            <a:bodyPr wrap="square" rtlCol="0">
              <a:spAutoFit/>
            </a:bodyPr>
            <a:lstStyle/>
            <a:p>
              <a:r>
                <a:rPr lang="en-US" sz="1200" dirty="0"/>
                <a:t>Open sensed</a:t>
              </a:r>
            </a:p>
          </p:txBody>
        </p:sp>
      </p:grpSp>
      <p:graphicFrame>
        <p:nvGraphicFramePr>
          <p:cNvPr id="27" name="Table 26"/>
          <p:cNvGraphicFramePr>
            <a:graphicFrameLocks noGrp="1"/>
          </p:cNvGraphicFramePr>
          <p:nvPr>
            <p:extLst>
              <p:ext uri="{D42A27DB-BD31-4B8C-83A1-F6EECF244321}">
                <p14:modId xmlns:p14="http://schemas.microsoft.com/office/powerpoint/2010/main" val="3143634184"/>
              </p:ext>
            </p:extLst>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Closed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Arrival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741887" y="2514600"/>
            <a:ext cx="6051791" cy="2743200"/>
            <a:chOff x="2438400" y="2514600"/>
            <a:chExt cx="6051791"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6934200" y="2592169"/>
              <a:ext cx="991912" cy="646331"/>
            </a:xfrm>
            <a:prstGeom prst="rect">
              <a:avLst/>
            </a:prstGeom>
            <a:noFill/>
          </p:spPr>
          <p:txBody>
            <a:bodyPr wrap="square" rtlCol="0">
              <a:spAutoFit/>
            </a:bodyPr>
            <a:lstStyle/>
            <a:p>
              <a:r>
                <a:rPr lang="en-US" dirty="0"/>
                <a:t>Button pushed</a:t>
              </a:r>
            </a:p>
          </p:txBody>
        </p:sp>
        <p:sp>
          <p:nvSpPr>
            <p:cNvPr id="14" name="TextBox 13"/>
            <p:cNvSpPr txBox="1"/>
            <p:nvPr/>
          </p:nvSpPr>
          <p:spPr>
            <a:xfrm>
              <a:off x="6903522" y="4177246"/>
              <a:ext cx="1586669" cy="646331"/>
            </a:xfrm>
            <a:prstGeom prst="rect">
              <a:avLst/>
            </a:prstGeom>
            <a:noFill/>
          </p:spPr>
          <p:txBody>
            <a:bodyPr wrap="square" rtlCol="0">
              <a:spAutoFit/>
            </a:bodyPr>
            <a:lstStyle/>
            <a:p>
              <a:r>
                <a:rPr lang="en-US" dirty="0"/>
                <a:t>Closed sensed</a:t>
              </a:r>
            </a:p>
          </p:txBody>
        </p:sp>
        <p:sp>
          <p:nvSpPr>
            <p:cNvPr id="15" name="TextBox 14"/>
            <p:cNvSpPr txBox="1"/>
            <p:nvPr/>
          </p:nvSpPr>
          <p:spPr>
            <a:xfrm>
              <a:off x="2478469" y="4459069"/>
              <a:ext cx="928459" cy="646331"/>
            </a:xfrm>
            <a:prstGeom prst="rect">
              <a:avLst/>
            </a:prstGeom>
            <a:noFill/>
          </p:spPr>
          <p:txBody>
            <a:bodyPr wrap="none" rtlCol="0">
              <a:spAutoFit/>
            </a:bodyPr>
            <a:lstStyle/>
            <a:p>
              <a:r>
                <a:rPr lang="en-US" dirty="0"/>
                <a:t>Arrival </a:t>
              </a:r>
            </a:p>
            <a:p>
              <a:r>
                <a:rPr lang="en-US" dirty="0"/>
                <a:t>sensed</a:t>
              </a:r>
            </a:p>
          </p:txBody>
        </p:sp>
        <p:sp>
          <p:nvSpPr>
            <p:cNvPr id="16" name="TextBox 15"/>
            <p:cNvSpPr txBox="1"/>
            <p:nvPr/>
          </p:nvSpPr>
          <p:spPr>
            <a:xfrm>
              <a:off x="2493060" y="2915334"/>
              <a:ext cx="989287" cy="646331"/>
            </a:xfrm>
            <a:prstGeom prst="rect">
              <a:avLst/>
            </a:prstGeom>
            <a:noFill/>
          </p:spPr>
          <p:txBody>
            <a:bodyPr wrap="square" rtlCol="0">
              <a:spAutoFit/>
            </a:bodyPr>
            <a:lstStyle/>
            <a:p>
              <a:r>
                <a:rPr lang="en-US" dirty="0"/>
                <a:t>Open sensed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9" y="3462160"/>
            <a:ext cx="743130" cy="461665"/>
          </a:xfrm>
          <a:prstGeom prst="rect">
            <a:avLst/>
          </a:prstGeom>
          <a:noFill/>
        </p:spPr>
        <p:txBody>
          <a:bodyPr wrap="square" rtlCol="0">
            <a:spAutoFit/>
          </a:bodyPr>
          <a:lstStyle/>
          <a:p>
            <a:r>
              <a:rPr lang="en-US" sz="1200" dirty="0"/>
              <a:t>Closed sensed</a:t>
            </a:r>
          </a:p>
        </p:txBody>
      </p:sp>
      <p:sp>
        <p:nvSpPr>
          <p:cNvPr id="20" name="TextBox 19"/>
          <p:cNvSpPr txBox="1"/>
          <p:nvPr/>
        </p:nvSpPr>
        <p:spPr>
          <a:xfrm>
            <a:off x="4543098" y="4217430"/>
            <a:ext cx="696028" cy="461665"/>
          </a:xfrm>
          <a:prstGeom prst="rect">
            <a:avLst/>
          </a:prstGeom>
          <a:noFill/>
        </p:spPr>
        <p:txBody>
          <a:bodyPr wrap="square" rtlCol="0">
            <a:spAutoFit/>
          </a:bodyPr>
          <a:lstStyle/>
          <a:p>
            <a:r>
              <a:rPr lang="en-US" sz="1200" dirty="0"/>
              <a:t>Arrival sensed</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Open sensed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876800" y="316636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724400" y="2062254"/>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6" name="Group 3"/>
          <p:cNvGrpSpPr/>
          <p:nvPr/>
        </p:nvGrpSpPr>
        <p:grpSpPr>
          <a:xfrm>
            <a:off x="1398573" y="4174907"/>
            <a:ext cx="3488255" cy="1768693"/>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4310803" y="4154525"/>
            <a:ext cx="759006" cy="461665"/>
          </a:xfrm>
          <a:prstGeom prst="rect">
            <a:avLst/>
          </a:prstGeom>
          <a:noFill/>
        </p:spPr>
        <p:txBody>
          <a:bodyPr wrap="square" rtlCol="0">
            <a:spAutoFit/>
          </a:bodyPr>
          <a:lstStyle/>
          <a:p>
            <a:r>
              <a:rPr lang="en-US" sz="1200" dirty="0"/>
              <a:t>Button pushed</a:t>
            </a:r>
          </a:p>
        </p:txBody>
      </p:sp>
      <p:sp>
        <p:nvSpPr>
          <p:cNvPr id="8" name="TextBox 7"/>
          <p:cNvSpPr txBox="1"/>
          <p:nvPr/>
        </p:nvSpPr>
        <p:spPr>
          <a:xfrm>
            <a:off x="4310803" y="5236283"/>
            <a:ext cx="759006" cy="461665"/>
          </a:xfrm>
          <a:prstGeom prst="rect">
            <a:avLst/>
          </a:prstGeom>
          <a:noFill/>
        </p:spPr>
        <p:txBody>
          <a:bodyPr wrap="square" rtlCol="0">
            <a:spAutoFit/>
          </a:bodyPr>
          <a:lstStyle/>
          <a:p>
            <a:r>
              <a:rPr lang="en-US" sz="1200" dirty="0"/>
              <a:t>Closed sensed</a:t>
            </a:r>
          </a:p>
        </p:txBody>
      </p:sp>
      <p:sp>
        <p:nvSpPr>
          <p:cNvPr id="9" name="TextBox 8"/>
          <p:cNvSpPr txBox="1"/>
          <p:nvPr/>
        </p:nvSpPr>
        <p:spPr>
          <a:xfrm>
            <a:off x="1325022" y="5403166"/>
            <a:ext cx="663116" cy="461665"/>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319923" y="4401067"/>
            <a:ext cx="692779" cy="461665"/>
          </a:xfrm>
          <a:prstGeom prst="rect">
            <a:avLst/>
          </a:prstGeom>
          <a:noFill/>
        </p:spPr>
        <p:txBody>
          <a:bodyPr wrap="square" rtlCol="0">
            <a:spAutoFit/>
          </a:bodyPr>
          <a:lstStyle/>
          <a:p>
            <a:r>
              <a:rPr lang="en-US" sz="1200" dirty="0"/>
              <a:t>Open sensed</a:t>
            </a:r>
          </a:p>
        </p:txBody>
      </p:sp>
      <p:sp>
        <p:nvSpPr>
          <p:cNvPr id="2" name="TextBox 1">
            <a:extLst>
              <a:ext uri="{FF2B5EF4-FFF2-40B4-BE49-F238E27FC236}">
                <a16:creationId xmlns:a16="http://schemas.microsoft.com/office/drawing/2014/main" id="{19CF8CBB-0B92-4E28-A31C-EC9977189FE6}"/>
              </a:ext>
            </a:extLst>
          </p:cNvPr>
          <p:cNvSpPr txBox="1"/>
          <p:nvPr/>
        </p:nvSpPr>
        <p:spPr>
          <a:xfrm>
            <a:off x="6928414" y="3276600"/>
            <a:ext cx="759006" cy="461665"/>
          </a:xfrm>
          <a:prstGeom prst="rect">
            <a:avLst/>
          </a:prstGeom>
          <a:noFill/>
        </p:spPr>
        <p:txBody>
          <a:bodyPr wrap="square" rtlCol="0">
            <a:spAutoFit/>
          </a:bodyPr>
          <a:lstStyle/>
          <a:p>
            <a:r>
              <a:rPr lang="en-US" sz="1200" dirty="0"/>
              <a:t>Arrival sensed</a:t>
            </a:r>
          </a:p>
        </p:txBody>
      </p:sp>
      <p:sp>
        <p:nvSpPr>
          <p:cNvPr id="3" name="Rectangle: Rounded Corners 2">
            <a:extLst>
              <a:ext uri="{FF2B5EF4-FFF2-40B4-BE49-F238E27FC236}">
                <a16:creationId xmlns:a16="http://schemas.microsoft.com/office/drawing/2014/main" id="{BF678A47-C4B9-4D19-B27E-D7DF75AEF432}"/>
              </a:ext>
            </a:extLst>
          </p:cNvPr>
          <p:cNvSpPr/>
          <p:nvPr/>
        </p:nvSpPr>
        <p:spPr bwMode="auto">
          <a:xfrm>
            <a:off x="1229701" y="5360789"/>
            <a:ext cx="755397" cy="540434"/>
          </a:xfrm>
          <a:prstGeom prst="roundRect">
            <a:avLst/>
          </a:prstGeom>
          <a:solidFill>
            <a:srgbClr val="FFFF00">
              <a:alpha val="32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animEffect transition="in" filter="fade">
                                      <p:cBhvr>
                                        <p:cTn id="7" dur="500"/>
                                        <p:tgtEl>
                                          <p:spTgt spid="1146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1"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par>
                          <p:cTn id="17" fill="hold">
                            <p:stCondLst>
                              <p:cond delay="3500"/>
                            </p:stCondLst>
                            <p:childTnLst>
                              <p:par>
                                <p:cTn id="18" presetID="42" presetClass="path" presetSubtype="0" accel="50000" decel="50000" fill="hold" grpId="0" nodeType="afterEffect">
                                  <p:stCondLst>
                                    <p:cond delay="0"/>
                                  </p:stCondLst>
                                  <p:childTnLst>
                                    <p:animMotion origin="layout" path="M 3.61111E-6 2.22222E-6 L -0.12188 0.00069 " pathEditMode="relative" rAng="0" ptsTypes="AA">
                                      <p:cBhvr>
                                        <p:cTn id="19" dur="2000" fill="hold"/>
                                        <p:tgtEl>
                                          <p:spTgt spid="9"/>
                                        </p:tgtEl>
                                        <p:attrNameLst>
                                          <p:attrName>ppt_x</p:attrName>
                                          <p:attrName>ppt_y</p:attrName>
                                        </p:attrNameLst>
                                      </p:cBhvr>
                                      <p:rCtr x="-6094" y="23"/>
                                    </p:animMotion>
                                  </p:childTnLst>
                                </p:cTn>
                              </p:par>
                            </p:childTnLst>
                          </p:cTn>
                        </p:par>
                        <p:par>
                          <p:cTn id="20" fill="hold">
                            <p:stCondLst>
                              <p:cond delay="5500"/>
                            </p:stCondLst>
                            <p:childTnLst>
                              <p:par>
                                <p:cTn id="21" presetID="42" presetClass="path" presetSubtype="0" accel="50000" decel="50000" fill="hold" grpId="0" nodeType="afterEffect">
                                  <p:stCondLst>
                                    <p:cond delay="0"/>
                                  </p:stCondLst>
                                  <p:childTnLst>
                                    <p:animMotion origin="layout" path="M -1.94444E-6 -2.59259E-6 L -0.6158 0.31088 " pathEditMode="relative" rAng="0" ptsTypes="AA">
                                      <p:cBhvr>
                                        <p:cTn id="22" dur="2000" fill="hold"/>
                                        <p:tgtEl>
                                          <p:spTgt spid="2"/>
                                        </p:tgtEl>
                                        <p:attrNameLst>
                                          <p:attrName>ppt_x</p:attrName>
                                          <p:attrName>ppt_y</p:attrName>
                                        </p:attrNameLst>
                                      </p:cBhvr>
                                      <p:rCtr x="-30799" y="15532"/>
                                    </p:animMotion>
                                  </p:childTnLst>
                                </p:cTn>
                              </p:par>
                            </p:childTnLst>
                          </p:cTn>
                        </p:par>
                        <p:par>
                          <p:cTn id="23" fill="hold">
                            <p:stCondLst>
                              <p:cond delay="7500"/>
                            </p:stCondLst>
                            <p:childTnLst>
                              <p:par>
                                <p:cTn id="24" presetID="10" presetClass="exit" presetSubtype="0" fill="hold" grpId="1" nodeType="after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636A-88B1-41A5-AD89-3B93EEE3A253}"/>
              </a:ext>
            </a:extLst>
          </p:cNvPr>
          <p:cNvPicPr>
            <a:picLocks noChangeAspect="1"/>
          </p:cNvPicPr>
          <p:nvPr/>
        </p:nvPicPr>
        <p:blipFill>
          <a:blip r:embed="rId2"/>
          <a:stretch>
            <a:fillRect/>
          </a:stretch>
        </p:blipFill>
        <p:spPr>
          <a:xfrm>
            <a:off x="64040" y="1447800"/>
            <a:ext cx="9015919" cy="1252929"/>
          </a:xfrm>
          <a:prstGeom prst="rect">
            <a:avLst/>
          </a:prstGeom>
        </p:spPr>
      </p:pic>
      <p:sp>
        <p:nvSpPr>
          <p:cNvPr id="5" name="Oval 4">
            <a:extLst>
              <a:ext uri="{FF2B5EF4-FFF2-40B4-BE49-F238E27FC236}">
                <a16:creationId xmlns:a16="http://schemas.microsoft.com/office/drawing/2014/main" id="{A0FFE61D-B7E2-4AED-B2D1-E9A82692A913}"/>
              </a:ext>
            </a:extLst>
          </p:cNvPr>
          <p:cNvSpPr/>
          <p:nvPr/>
        </p:nvSpPr>
        <p:spPr bwMode="auto">
          <a:xfrm>
            <a:off x="3505200" y="1676400"/>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3E536811-E2D1-4EC8-BAEA-68C240DF1C0B}"/>
              </a:ext>
            </a:extLst>
          </p:cNvPr>
          <p:cNvSpPr/>
          <p:nvPr/>
        </p:nvSpPr>
        <p:spPr bwMode="auto">
          <a:xfrm>
            <a:off x="5562600" y="1667382"/>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 name="Picture 3">
            <a:extLst>
              <a:ext uri="{FF2B5EF4-FFF2-40B4-BE49-F238E27FC236}">
                <a16:creationId xmlns:a16="http://schemas.microsoft.com/office/drawing/2014/main" id="{5A450309-1DA6-40D7-9FFA-EE6A74756308}"/>
              </a:ext>
            </a:extLst>
          </p:cNvPr>
          <p:cNvPicPr>
            <a:picLocks noChangeAspect="1"/>
          </p:cNvPicPr>
          <p:nvPr/>
        </p:nvPicPr>
        <p:blipFill>
          <a:blip r:embed="rId3"/>
          <a:stretch>
            <a:fillRect/>
          </a:stretch>
        </p:blipFill>
        <p:spPr>
          <a:xfrm>
            <a:off x="53501" y="1393413"/>
            <a:ext cx="9026458" cy="1270967"/>
          </a:xfrm>
          <a:prstGeom prst="rect">
            <a:avLst/>
          </a:prstGeom>
        </p:spPr>
      </p:pic>
      <p:sp>
        <p:nvSpPr>
          <p:cNvPr id="138242" name="Title 1"/>
          <p:cNvSpPr>
            <a:spLocks noGrp="1"/>
          </p:cNvSpPr>
          <p:nvPr>
            <p:ph type="title"/>
          </p:nvPr>
        </p:nvSpPr>
        <p:spPr/>
        <p:txBody>
          <a:bodyPr/>
          <a:lstStyle/>
          <a:p>
            <a:r>
              <a:rPr lang="en-US" dirty="0"/>
              <a:t>Filling the State Event Matrix</a:t>
            </a:r>
          </a:p>
        </p:txBody>
      </p:sp>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685800" y="3207279"/>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
        <p:nvSpPr>
          <p:cNvPr id="9" name="Oval 8">
            <a:extLst>
              <a:ext uri="{FF2B5EF4-FFF2-40B4-BE49-F238E27FC236}">
                <a16:creationId xmlns:a16="http://schemas.microsoft.com/office/drawing/2014/main" id="{C626D17E-967E-4C8C-8EA6-2A87992B629D}"/>
              </a:ext>
            </a:extLst>
          </p:cNvPr>
          <p:cNvSpPr/>
          <p:nvPr/>
        </p:nvSpPr>
        <p:spPr bwMode="auto">
          <a:xfrm>
            <a:off x="144780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C67B590A-CE0B-4484-9F52-1108BDBBEE3D}"/>
              </a:ext>
            </a:extLst>
          </p:cNvPr>
          <p:cNvPicPr>
            <a:picLocks noChangeAspect="1"/>
          </p:cNvPicPr>
          <p:nvPr/>
        </p:nvPicPr>
        <p:blipFill>
          <a:blip r:embed="rId4"/>
          <a:stretch>
            <a:fillRect/>
          </a:stretch>
        </p:blipFill>
        <p:spPr>
          <a:xfrm>
            <a:off x="21480" y="1393413"/>
            <a:ext cx="9090499" cy="1300501"/>
          </a:xfrm>
          <a:prstGeom prst="rect">
            <a:avLst/>
          </a:prstGeom>
        </p:spPr>
      </p:pic>
      <p:sp>
        <p:nvSpPr>
          <p:cNvPr id="11" name="Oval 10">
            <a:extLst>
              <a:ext uri="{FF2B5EF4-FFF2-40B4-BE49-F238E27FC236}">
                <a16:creationId xmlns:a16="http://schemas.microsoft.com/office/drawing/2014/main" id="{B0E8B449-F88E-43F4-8575-AA4E5FA92F2A}"/>
              </a:ext>
            </a:extLst>
          </p:cNvPr>
          <p:cNvSpPr/>
          <p:nvPr/>
        </p:nvSpPr>
        <p:spPr bwMode="auto">
          <a:xfrm>
            <a:off x="7467600" y="1671905"/>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26B740BA-E271-4C09-B132-8F0922179C9A}"/>
              </a:ext>
            </a:extLst>
          </p:cNvPr>
          <p:cNvSpPr/>
          <p:nvPr/>
        </p:nvSpPr>
        <p:spPr bwMode="auto">
          <a:xfrm>
            <a:off x="557861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85FC56F0-33CA-4790-85B3-1B8CAE1FA335}"/>
              </a:ext>
            </a:extLst>
          </p:cNvPr>
          <p:cNvPicPr>
            <a:picLocks noChangeAspect="1"/>
          </p:cNvPicPr>
          <p:nvPr/>
        </p:nvPicPr>
        <p:blipFill>
          <a:blip r:embed="rId5"/>
          <a:stretch>
            <a:fillRect/>
          </a:stretch>
        </p:blipFill>
        <p:spPr>
          <a:xfrm>
            <a:off x="12566" y="1428632"/>
            <a:ext cx="9084418" cy="1305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in any of several locations.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27" name="TextBox 26">
            <a:extLst>
              <a:ext uri="{FF2B5EF4-FFF2-40B4-BE49-F238E27FC236}">
                <a16:creationId xmlns:a16="http://schemas.microsoft.com/office/drawing/2014/main" id="{FB15B2B0-CA6A-48DC-A28F-29F3EE303CD4}"/>
              </a:ext>
            </a:extLst>
          </p:cNvPr>
          <p:cNvSpPr txBox="1"/>
          <p:nvPr/>
        </p:nvSpPr>
        <p:spPr>
          <a:xfrm>
            <a:off x="5867023" y="385269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8" name="Rectangle 27">
            <a:extLst>
              <a:ext uri="{FF2B5EF4-FFF2-40B4-BE49-F238E27FC236}">
                <a16:creationId xmlns:a16="http://schemas.microsoft.com/office/drawing/2014/main" id="{DF5DD82C-0625-4560-A4BD-8188EEC2AE3F}"/>
              </a:ext>
            </a:extLst>
          </p:cNvPr>
          <p:cNvSpPr/>
          <p:nvPr/>
        </p:nvSpPr>
        <p:spPr bwMode="auto">
          <a:xfrm>
            <a:off x="3962400" y="3642722"/>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9" name="Rectangle 28">
            <a:extLst>
              <a:ext uri="{FF2B5EF4-FFF2-40B4-BE49-F238E27FC236}">
                <a16:creationId xmlns:a16="http://schemas.microsoft.com/office/drawing/2014/main" id="{084E2ED0-53D1-434E-ABBD-93E707FBF749}"/>
              </a:ext>
            </a:extLst>
          </p:cNvPr>
          <p:cNvSpPr/>
          <p:nvPr/>
        </p:nvSpPr>
        <p:spPr bwMode="auto">
          <a:xfrm>
            <a:off x="5071332"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30" name="Rectangle 29">
            <a:extLst>
              <a:ext uri="{FF2B5EF4-FFF2-40B4-BE49-F238E27FC236}">
                <a16:creationId xmlns:a16="http://schemas.microsoft.com/office/drawing/2014/main" id="{C677696F-ABEF-43E8-A080-73081FB73F46}"/>
              </a:ext>
            </a:extLst>
          </p:cNvPr>
          <p:cNvSpPr/>
          <p:nvPr/>
        </p:nvSpPr>
        <p:spPr bwMode="auto">
          <a:xfrm>
            <a:off x="2576235"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31" name="Rectangle 30">
            <a:extLst>
              <a:ext uri="{FF2B5EF4-FFF2-40B4-BE49-F238E27FC236}">
                <a16:creationId xmlns:a16="http://schemas.microsoft.com/office/drawing/2014/main" id="{8A8C8C2E-1287-4354-BE6B-FDE687D6B51A}"/>
              </a:ext>
            </a:extLst>
          </p:cNvPr>
          <p:cNvSpPr/>
          <p:nvPr/>
        </p:nvSpPr>
        <p:spPr bwMode="auto">
          <a:xfrm>
            <a:off x="3962400" y="5361567"/>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32" name="Shape 25">
            <a:extLst>
              <a:ext uri="{FF2B5EF4-FFF2-40B4-BE49-F238E27FC236}">
                <a16:creationId xmlns:a16="http://schemas.microsoft.com/office/drawing/2014/main" id="{4FC4604D-53FF-4164-8AC3-2A17D038EA44}"/>
              </a:ext>
            </a:extLst>
          </p:cNvPr>
          <p:cNvCxnSpPr>
            <a:stCxn id="28" idx="3"/>
            <a:endCxn id="29" idx="0"/>
          </p:cNvCxnSpPr>
          <p:nvPr/>
        </p:nvCxnSpPr>
        <p:spPr bwMode="auto">
          <a:xfrm>
            <a:off x="5404012" y="3781339"/>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3" name="Shape 26">
            <a:extLst>
              <a:ext uri="{FF2B5EF4-FFF2-40B4-BE49-F238E27FC236}">
                <a16:creationId xmlns:a16="http://schemas.microsoft.com/office/drawing/2014/main" id="{9471167B-08AF-41A8-A0F2-46CB222FE710}"/>
              </a:ext>
            </a:extLst>
          </p:cNvPr>
          <p:cNvCxnSpPr>
            <a:stCxn id="29" idx="2"/>
            <a:endCxn id="31" idx="3"/>
          </p:cNvCxnSpPr>
          <p:nvPr/>
        </p:nvCxnSpPr>
        <p:spPr bwMode="auto">
          <a:xfrm rot="5400000">
            <a:off x="5196087" y="4904132"/>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4" name="Elbow Connector 12">
            <a:extLst>
              <a:ext uri="{FF2B5EF4-FFF2-40B4-BE49-F238E27FC236}">
                <a16:creationId xmlns:a16="http://schemas.microsoft.com/office/drawing/2014/main" id="{08DAA625-0B3D-499F-8D50-5B9056515781}"/>
              </a:ext>
            </a:extLst>
          </p:cNvPr>
          <p:cNvCxnSpPr>
            <a:stCxn id="31" idx="1"/>
            <a:endCxn id="30" idx="2"/>
          </p:cNvCxnSpPr>
          <p:nvPr/>
        </p:nvCxnSpPr>
        <p:spPr bwMode="auto">
          <a:xfrm rot="10800000">
            <a:off x="3297041" y="4696208"/>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5" name="Shape 28">
            <a:extLst>
              <a:ext uri="{FF2B5EF4-FFF2-40B4-BE49-F238E27FC236}">
                <a16:creationId xmlns:a16="http://schemas.microsoft.com/office/drawing/2014/main" id="{ECC9B962-13C7-4DAA-80B0-563688115BA6}"/>
              </a:ext>
            </a:extLst>
          </p:cNvPr>
          <p:cNvCxnSpPr>
            <a:stCxn id="30" idx="0"/>
            <a:endCxn id="28" idx="1"/>
          </p:cNvCxnSpPr>
          <p:nvPr/>
        </p:nvCxnSpPr>
        <p:spPr bwMode="auto">
          <a:xfrm rot="5400000" flipH="1" flipV="1">
            <a:off x="3310902" y="3767477"/>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B974321B-7D36-4C36-9655-B3D53576B53D}"/>
              </a:ext>
            </a:extLst>
          </p:cNvPr>
          <p:cNvSpPr txBox="1"/>
          <p:nvPr/>
        </p:nvSpPr>
        <p:spPr>
          <a:xfrm>
            <a:off x="5509275" y="3519314"/>
            <a:ext cx="1298220" cy="276999"/>
          </a:xfrm>
          <a:prstGeom prst="rect">
            <a:avLst/>
          </a:prstGeom>
          <a:noFill/>
        </p:spPr>
        <p:txBody>
          <a:bodyPr wrap="square" rtlCol="0">
            <a:spAutoFit/>
          </a:bodyPr>
          <a:lstStyle/>
          <a:p>
            <a:r>
              <a:rPr lang="en-US" sz="1200" dirty="0"/>
              <a:t>Button pushed</a:t>
            </a:r>
          </a:p>
        </p:txBody>
      </p:sp>
      <p:sp>
        <p:nvSpPr>
          <p:cNvPr id="37" name="TextBox 36">
            <a:extLst>
              <a:ext uri="{FF2B5EF4-FFF2-40B4-BE49-F238E27FC236}">
                <a16:creationId xmlns:a16="http://schemas.microsoft.com/office/drawing/2014/main" id="{8EA72ACD-5FB4-4917-A0EA-F57706DAF24C}"/>
              </a:ext>
            </a:extLst>
          </p:cNvPr>
          <p:cNvSpPr txBox="1"/>
          <p:nvPr/>
        </p:nvSpPr>
        <p:spPr>
          <a:xfrm>
            <a:off x="5769815" y="4818882"/>
            <a:ext cx="743130" cy="461665"/>
          </a:xfrm>
          <a:prstGeom prst="rect">
            <a:avLst/>
          </a:prstGeom>
          <a:noFill/>
        </p:spPr>
        <p:txBody>
          <a:bodyPr wrap="square" rtlCol="0">
            <a:spAutoFit/>
          </a:bodyPr>
          <a:lstStyle/>
          <a:p>
            <a:r>
              <a:rPr lang="en-US" sz="1200" dirty="0"/>
              <a:t>Closed sensed</a:t>
            </a:r>
          </a:p>
        </p:txBody>
      </p:sp>
      <p:sp>
        <p:nvSpPr>
          <p:cNvPr id="38" name="TextBox 37">
            <a:extLst>
              <a:ext uri="{FF2B5EF4-FFF2-40B4-BE49-F238E27FC236}">
                <a16:creationId xmlns:a16="http://schemas.microsoft.com/office/drawing/2014/main" id="{FA5318D3-D661-43D9-8AC8-782CCC3D687E}"/>
              </a:ext>
            </a:extLst>
          </p:cNvPr>
          <p:cNvSpPr txBox="1"/>
          <p:nvPr/>
        </p:nvSpPr>
        <p:spPr>
          <a:xfrm>
            <a:off x="3115114" y="5574152"/>
            <a:ext cx="696028" cy="461665"/>
          </a:xfrm>
          <a:prstGeom prst="rect">
            <a:avLst/>
          </a:prstGeom>
          <a:noFill/>
        </p:spPr>
        <p:txBody>
          <a:bodyPr wrap="square" rtlCol="0">
            <a:spAutoFit/>
          </a:bodyPr>
          <a:lstStyle/>
          <a:p>
            <a:r>
              <a:rPr lang="en-US" sz="1200" dirty="0"/>
              <a:t>Arrival sensed</a:t>
            </a:r>
          </a:p>
        </p:txBody>
      </p:sp>
      <p:sp>
        <p:nvSpPr>
          <p:cNvPr id="39" name="TextBox 38">
            <a:extLst>
              <a:ext uri="{FF2B5EF4-FFF2-40B4-BE49-F238E27FC236}">
                <a16:creationId xmlns:a16="http://schemas.microsoft.com/office/drawing/2014/main" id="{12E9A3CB-F7CB-4A3E-BCF2-2CE648A58FC4}"/>
              </a:ext>
            </a:extLst>
          </p:cNvPr>
          <p:cNvSpPr txBox="1"/>
          <p:nvPr/>
        </p:nvSpPr>
        <p:spPr>
          <a:xfrm>
            <a:off x="2250879" y="4065483"/>
            <a:ext cx="1121737" cy="276999"/>
          </a:xfrm>
          <a:prstGeom prst="rect">
            <a:avLst/>
          </a:prstGeom>
          <a:noFill/>
        </p:spPr>
        <p:txBody>
          <a:bodyPr wrap="square" rtlCol="0">
            <a:spAutoFit/>
          </a:bodyPr>
          <a:lstStyle/>
          <a:p>
            <a:r>
              <a:rPr lang="en-US" sz="1200" dirty="0"/>
              <a:t>Open sensed</a:t>
            </a:r>
          </a:p>
        </p:txBody>
      </p:sp>
      <p:sp>
        <p:nvSpPr>
          <p:cNvPr id="40" name="TextBox 39">
            <a:extLst>
              <a:ext uri="{FF2B5EF4-FFF2-40B4-BE49-F238E27FC236}">
                <a16:creationId xmlns:a16="http://schemas.microsoft.com/office/drawing/2014/main" id="{0EEC2B3D-5AD4-488D-BB4B-C864D035A5A7}"/>
              </a:ext>
            </a:extLst>
          </p:cNvPr>
          <p:cNvSpPr txBox="1"/>
          <p:nvPr/>
        </p:nvSpPr>
        <p:spPr>
          <a:xfrm>
            <a:off x="6573016" y="44373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8"/>
                                        </p:tgtEl>
                                        <p:attrNameLst>
                                          <p:attrName>fillcolor</p:attrName>
                                        </p:attrNameLst>
                                      </p:cBhvr>
                                      <p:to>
                                        <a:schemeClr val="accent2"/>
                                      </p:to>
                                    </p:animClr>
                                    <p:set>
                                      <p:cBhvr>
                                        <p:cTn id="7" dur="1000" fill="hold"/>
                                        <p:tgtEl>
                                          <p:spTgt spid="28"/>
                                        </p:tgtEl>
                                        <p:attrNameLst>
                                          <p:attrName>fill.type</p:attrName>
                                        </p:attrNameLst>
                                      </p:cBhvr>
                                      <p:to>
                                        <p:strVal val="solid"/>
                                      </p:to>
                                    </p:set>
                                    <p:set>
                                      <p:cBhvr>
                                        <p:cTn id="8" dur="1000" fill="hold"/>
                                        <p:tgtEl>
                                          <p:spTgt spid="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animEffect transition="in" filter="fade">
                                      <p:cBhvr>
                                        <p:cTn id="13" dur="1000"/>
                                        <p:tgtEl>
                                          <p:spTgt spid="110595">
                                            <p:txEl>
                                              <p:pRg st="3" end="3"/>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 presetClass="emph" presetSubtype="2" fill="hold" nodeType="withEffect">
                                  <p:stCondLst>
                                    <p:cond delay="0"/>
                                  </p:stCondLst>
                                  <p:childTnLst>
                                    <p:animClr clrSpc="rgb" dir="cw">
                                      <p:cBhvr>
                                        <p:cTn id="19" dur="500" fill="hold"/>
                                        <p:tgtEl>
                                          <p:spTgt spid="28"/>
                                        </p:tgtEl>
                                        <p:attrNameLst>
                                          <p:attrName>fillcolor</p:attrName>
                                        </p:attrNameLst>
                                      </p:cBhvr>
                                      <p:to>
                                        <a:schemeClr val="bg1"/>
                                      </p:to>
                                    </p:animClr>
                                    <p:set>
                                      <p:cBhvr>
                                        <p:cTn id="20" dur="500" fill="hold"/>
                                        <p:tgtEl>
                                          <p:spTgt spid="28"/>
                                        </p:tgtEl>
                                        <p:attrNameLst>
                                          <p:attrName>fill.type</p:attrName>
                                        </p:attrNameLst>
                                      </p:cBhvr>
                                      <p:to>
                                        <p:strVal val="solid"/>
                                      </p:to>
                                    </p:set>
                                    <p:set>
                                      <p:cBhvr>
                                        <p:cTn id="21" dur="500" fill="hold"/>
                                        <p:tgtEl>
                                          <p:spTgt spid="28"/>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595">
                                            <p:txEl>
                                              <p:pRg st="4" end="4"/>
                                            </p:txEl>
                                          </p:spTgt>
                                        </p:tgtEl>
                                        <p:attrNameLst>
                                          <p:attrName>style.visibility</p:attrName>
                                        </p:attrNameLst>
                                      </p:cBhvr>
                                      <p:to>
                                        <p:strVal val="visible"/>
                                      </p:to>
                                    </p:set>
                                    <p:animEffect transition="in" filter="fade">
                                      <p:cBhvr>
                                        <p:cTn id="29" dur="1000"/>
                                        <p:tgtEl>
                                          <p:spTgt spid="110595">
                                            <p:txEl>
                                              <p:pRg st="4" end="4"/>
                                            </p:txEl>
                                          </p:spTgt>
                                        </p:tgtEl>
                                      </p:cBhvr>
                                    </p:animEffec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2000"/>
                            </p:stCondLst>
                            <p:childTnLst>
                              <p:par>
                                <p:cTn id="35" presetID="1" presetClass="emph" presetSubtype="2" fill="hold" nodeType="afterEffect">
                                  <p:stCondLst>
                                    <p:cond delay="0"/>
                                  </p:stCondLst>
                                  <p:childTnLst>
                                    <p:animClr clrSpc="rgb" dir="cw">
                                      <p:cBhvr>
                                        <p:cTn id="36" dur="1000" fill="hold"/>
                                        <p:tgtEl>
                                          <p:spTgt spid="29"/>
                                        </p:tgtEl>
                                        <p:attrNameLst>
                                          <p:attrName>fillcolor</p:attrName>
                                        </p:attrNameLst>
                                      </p:cBhvr>
                                      <p:to>
                                        <a:schemeClr val="accent2"/>
                                      </p:to>
                                    </p:animClr>
                                    <p:set>
                                      <p:cBhvr>
                                        <p:cTn id="37" dur="1000" fill="hold"/>
                                        <p:tgtEl>
                                          <p:spTgt spid="29"/>
                                        </p:tgtEl>
                                        <p:attrNameLst>
                                          <p:attrName>fill.type</p:attrName>
                                        </p:attrNameLst>
                                      </p:cBhvr>
                                      <p:to>
                                        <p:strVal val="solid"/>
                                      </p:to>
                                    </p:set>
                                    <p:set>
                                      <p:cBhvr>
                                        <p:cTn id="38" dur="10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962400"/>
            <a:ext cx="5165217" cy="1676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executes when the transition is triggered and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2289270" y="4798020"/>
            <a:ext cx="3505200" cy="1371600"/>
          </a:xfrm>
          <a:prstGeom prst="wedgeRectCallout">
            <a:avLst>
              <a:gd name="adj1" fmla="val 53045"/>
              <a:gd name="adj2" fmla="val -88208"/>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executes </a:t>
            </a:r>
            <a:r>
              <a:rPr lang="en-US" sz="2200" i="1" dirty="0"/>
              <a:t>only</a:t>
            </a:r>
            <a:r>
              <a:rPr lang="en-US" sz="2200" dirty="0"/>
              <a:t> on entry to the state, </a:t>
            </a:r>
            <a:r>
              <a:rPr lang="en-US" sz="2200" i="1" dirty="0"/>
              <a:t>after</a:t>
            </a:r>
            <a:r>
              <a:rPr lang="en-US" sz="2200" dirty="0"/>
              <a:t> the transition activity, if any, completes.</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1. 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2. 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
        <p:nvSpPr>
          <p:cNvPr id="14" name="Rectangular Callout 3">
            <a:extLst>
              <a:ext uri="{FF2B5EF4-FFF2-40B4-BE49-F238E27FC236}">
                <a16:creationId xmlns:a16="http://schemas.microsoft.com/office/drawing/2014/main" id="{CE162850-F510-4A6F-B15F-BAACDC746BF3}"/>
              </a:ext>
            </a:extLst>
          </p:cNvPr>
          <p:cNvSpPr>
            <a:spLocks noChangeArrowheads="1"/>
          </p:cNvSpPr>
          <p:nvPr/>
        </p:nvSpPr>
        <p:spPr bwMode="auto">
          <a:xfrm>
            <a:off x="246306" y="3229852"/>
            <a:ext cx="3795563" cy="1036068"/>
          </a:xfrm>
          <a:prstGeom prst="wedgeRectCallout">
            <a:avLst>
              <a:gd name="adj1" fmla="val 2457"/>
              <a:gd name="adj2" fmla="val -100632"/>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does </a:t>
            </a:r>
            <a:r>
              <a:rPr lang="en-US" sz="2200" i="1" dirty="0"/>
              <a:t>not</a:t>
            </a:r>
            <a:r>
              <a:rPr lang="en-US" sz="2200" dirty="0"/>
              <a:t> execute upon synchronous  creation of an instance.</a:t>
            </a:r>
          </a:p>
        </p:txBody>
      </p:sp>
      <p:sp>
        <p:nvSpPr>
          <p:cNvPr id="15" name="TextBox 14">
            <a:extLst>
              <a:ext uri="{FF2B5EF4-FFF2-40B4-BE49-F238E27FC236}">
                <a16:creationId xmlns:a16="http://schemas.microsoft.com/office/drawing/2014/main" id="{F005F8B1-0A04-48A5-888B-8882828DE759}"/>
              </a:ext>
            </a:extLst>
          </p:cNvPr>
          <p:cNvSpPr txBox="1"/>
          <p:nvPr/>
        </p:nvSpPr>
        <p:spPr>
          <a:xfrm>
            <a:off x="1403849" y="1822641"/>
            <a:ext cx="1225918"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a:xfrm>
            <a:off x="152400" y="1101516"/>
            <a:ext cx="8077200" cy="5105400"/>
          </a:xfrm>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r>
              <a:rPr lang="en-US" dirty="0" err="1"/>
              <a:t>ElevatorCall</a:t>
            </a:r>
            <a:r>
              <a:rPr lang="en-US" dirty="0"/>
              <a:t>( Direction, Floor )</a:t>
            </a:r>
          </a:p>
          <a:p>
            <a:pPr marL="0" indent="0"/>
            <a:endParaRPr lang="en-US" dirty="0"/>
          </a:p>
          <a:p>
            <a:pPr marL="0" indent="0"/>
            <a:endParaRPr lang="en-US" dirty="0"/>
          </a:p>
          <a:p>
            <a:pPr marL="0" indent="0"/>
            <a:endParaRPr lang="en-US" dirty="0"/>
          </a:p>
          <a:p>
            <a:pPr marL="0" indent="0"/>
            <a:endParaRPr lang="en-US" dirty="0"/>
          </a:p>
          <a:p>
            <a:pPr marL="0" indent="0"/>
            <a:r>
              <a:rPr lang="en-US" dirty="0" err="1"/>
              <a:t>TicketInserted</a:t>
            </a:r>
            <a:r>
              <a:rPr lang="en-US" dirty="0"/>
              <a:t>( </a:t>
            </a:r>
            <a:r>
              <a:rPr lang="en-US" dirty="0" err="1"/>
              <a:t>TicketNumber</a:t>
            </a:r>
            <a:r>
              <a:rPr lang="en-US" dirty="0"/>
              <a:t> )</a:t>
            </a:r>
          </a:p>
          <a:p>
            <a:pPr marL="0" indent="0"/>
            <a:endParaRPr lang="en-US" dirty="0"/>
          </a:p>
          <a:p>
            <a:pPr marL="0" indent="0"/>
            <a:endParaRPr lang="en-US" dirty="0"/>
          </a:p>
          <a:p>
            <a:pPr marL="0" indent="0"/>
            <a:endParaRPr lang="en-US" dirty="0"/>
          </a:p>
          <a:p>
            <a:r>
              <a:rPr lang="en-US" dirty="0"/>
              <a:t>When the activity terminates, only instance data remains.</a:t>
            </a:r>
          </a:p>
        </p:txBody>
      </p:sp>
      <p:sp>
        <p:nvSpPr>
          <p:cNvPr id="157700" name="Rectangular Callout 3"/>
          <p:cNvSpPr>
            <a:spLocks noChangeArrowheads="1"/>
          </p:cNvSpPr>
          <p:nvPr/>
        </p:nvSpPr>
        <p:spPr bwMode="auto">
          <a:xfrm>
            <a:off x="5867400" y="1521440"/>
            <a:ext cx="3008671" cy="2132776"/>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pic>
        <p:nvPicPr>
          <p:cNvPr id="17" name="Picture 16">
            <a:extLst>
              <a:ext uri="{FF2B5EF4-FFF2-40B4-BE49-F238E27FC236}">
                <a16:creationId xmlns:a16="http://schemas.microsoft.com/office/drawing/2014/main" id="{F135A0DE-CA28-4CB9-9155-9BBE224C7742}"/>
              </a:ext>
            </a:extLst>
          </p:cNvPr>
          <p:cNvPicPr>
            <a:picLocks noChangeAspect="1"/>
          </p:cNvPicPr>
          <p:nvPr/>
        </p:nvPicPr>
        <p:blipFill>
          <a:blip r:embed="rId2"/>
          <a:stretch>
            <a:fillRect/>
          </a:stretch>
        </p:blipFill>
        <p:spPr>
          <a:xfrm>
            <a:off x="4191000" y="1748290"/>
            <a:ext cx="717550" cy="1076325"/>
          </a:xfrm>
          <a:prstGeom prst="rect">
            <a:avLst/>
          </a:prstGeom>
        </p:spPr>
      </p:pic>
      <p:pic>
        <p:nvPicPr>
          <p:cNvPr id="18" name="Picture 17">
            <a:extLst>
              <a:ext uri="{FF2B5EF4-FFF2-40B4-BE49-F238E27FC236}">
                <a16:creationId xmlns:a16="http://schemas.microsoft.com/office/drawing/2014/main" id="{2D683C97-8200-43CD-B150-B275DCEB8619}"/>
              </a:ext>
            </a:extLst>
          </p:cNvPr>
          <p:cNvPicPr>
            <a:picLocks noChangeAspect="1"/>
          </p:cNvPicPr>
          <p:nvPr/>
        </p:nvPicPr>
        <p:blipFill>
          <a:blip r:embed="rId3"/>
          <a:stretch>
            <a:fillRect/>
          </a:stretch>
        </p:blipFill>
        <p:spPr>
          <a:xfrm>
            <a:off x="4267200" y="3793903"/>
            <a:ext cx="1791975" cy="1542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CEFE4-C253-4F85-B48D-132DD405DC84}"/>
              </a:ext>
            </a:extLst>
          </p:cNvPr>
          <p:cNvPicPr>
            <a:picLocks noChangeAspect="1"/>
          </p:cNvPicPr>
          <p:nvPr/>
        </p:nvPicPr>
        <p:blipFill>
          <a:blip r:embed="rId2"/>
          <a:stretch>
            <a:fillRect/>
          </a:stretch>
        </p:blipFill>
        <p:spPr>
          <a:xfrm>
            <a:off x="12700" y="990600"/>
            <a:ext cx="5092700" cy="2808760"/>
          </a:xfrm>
          <a:prstGeom prst="rect">
            <a:avLst/>
          </a:prstGeom>
        </p:spPr>
      </p:pic>
      <p:sp>
        <p:nvSpPr>
          <p:cNvPr id="143362" name="Title 1"/>
          <p:cNvSpPr>
            <a:spLocks noGrp="1"/>
          </p:cNvSpPr>
          <p:nvPr>
            <p:ph type="title"/>
          </p:nvPr>
        </p:nvSpPr>
        <p:spPr/>
        <p:txBody>
          <a:bodyPr/>
          <a:lstStyle/>
          <a:p>
            <a:r>
              <a:rPr lang="en-US" dirty="0"/>
              <a:t>Relaxed Same-data Rule</a:t>
            </a:r>
          </a:p>
        </p:txBody>
      </p:sp>
      <p:sp>
        <p:nvSpPr>
          <p:cNvPr id="6" name="Speech Bubble: Rectangle with Corners Rounded 5">
            <a:extLst>
              <a:ext uri="{FF2B5EF4-FFF2-40B4-BE49-F238E27FC236}">
                <a16:creationId xmlns:a16="http://schemas.microsoft.com/office/drawing/2014/main" id="{93BFCF7D-C677-4949-ACCA-65C9105C6D55}"/>
              </a:ext>
            </a:extLst>
          </p:cNvPr>
          <p:cNvSpPr/>
          <p:nvPr/>
        </p:nvSpPr>
        <p:spPr bwMode="auto">
          <a:xfrm>
            <a:off x="5943600" y="1828800"/>
            <a:ext cx="3048000" cy="1371600"/>
          </a:xfrm>
          <a:prstGeom prst="wedgeRoundRectCallout">
            <a:avLst>
              <a:gd name="adj1" fmla="val -103333"/>
              <a:gd name="adj2" fmla="val 694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Each transition activity has access to all parameters carried by the event that triggers it.</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2A497B64-74A2-43FD-BC23-6B442C9F6CE9}"/>
              </a:ext>
            </a:extLst>
          </p:cNvPr>
          <p:cNvSpPr/>
          <p:nvPr/>
        </p:nvSpPr>
        <p:spPr bwMode="auto">
          <a:xfrm>
            <a:off x="2438400" y="4876800"/>
            <a:ext cx="3657600" cy="1371600"/>
          </a:xfrm>
          <a:prstGeom prst="wedgeRoundRectCallout">
            <a:avLst>
              <a:gd name="adj1" fmla="val -40278"/>
              <a:gd name="adj2" fmla="val -14768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entry activity has access only to the parameters carried by all events triggering transitions into the state.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Outside State Models</a:t>
            </a:r>
          </a:p>
        </p:txBody>
      </p:sp>
      <p:sp>
        <p:nvSpPr>
          <p:cNvPr id="3" name="Content Placeholder 2"/>
          <p:cNvSpPr>
            <a:spLocks noGrp="1"/>
          </p:cNvSpPr>
          <p:nvPr>
            <p:ph idx="1"/>
          </p:nvPr>
        </p:nvSpPr>
        <p:spPr>
          <a:xfrm>
            <a:off x="152400" y="939800"/>
            <a:ext cx="8686800" cy="5105400"/>
          </a:xfrm>
        </p:spPr>
        <p:txBody>
          <a:bodyPr/>
          <a:lstStyle/>
          <a:p>
            <a:r>
              <a:rPr lang="en-US" dirty="0"/>
              <a:t>Activities can also be placed on the following model elements:</a:t>
            </a:r>
          </a:p>
          <a:p>
            <a:pPr lvl="1"/>
            <a:r>
              <a:rPr lang="en-US" dirty="0"/>
              <a:t>Operation of a class (class-based and instance-based)</a:t>
            </a:r>
          </a:p>
          <a:p>
            <a:pPr lvl="1"/>
            <a:r>
              <a:rPr lang="en-US" dirty="0"/>
              <a:t>Derived attribute of a class</a:t>
            </a:r>
          </a:p>
          <a:p>
            <a:pPr lvl="1"/>
            <a:r>
              <a:rPr lang="en-US" dirty="0"/>
              <a:t>Function</a:t>
            </a:r>
          </a:p>
          <a:p>
            <a:pPr lvl="1"/>
            <a:r>
              <a:rPr lang="en-US" dirty="0"/>
              <a:t>Port-message</a:t>
            </a:r>
          </a:p>
          <a:p>
            <a:pPr lvl="1"/>
            <a:r>
              <a:rPr lang="en-US" dirty="0"/>
              <a:t>Bridge operation</a:t>
            </a:r>
          </a:p>
          <a:p>
            <a:pPr marL="0" lvl="1" indent="0">
              <a:buNone/>
            </a:pPr>
            <a:r>
              <a:rPr lang="en-US" dirty="0"/>
              <a:t>We will cover each of these in turn.</a:t>
            </a:r>
          </a:p>
          <a:p>
            <a:pPr lvl="1">
              <a:buNone/>
            </a:pPr>
            <a:endParaRPr lang="en-US" sz="1200" dirty="0"/>
          </a:p>
          <a:p>
            <a:r>
              <a:rPr lang="en-US" dirty="0"/>
              <a:t>We specify each activity using an implementation-independent </a:t>
            </a:r>
            <a:r>
              <a:rPr lang="en-US" i="1" dirty="0"/>
              <a:t>action language, </a:t>
            </a:r>
            <a:r>
              <a:rPr lang="en-US" dirty="0"/>
              <a:t>enabling direct model execution as well as compilation into any target language.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78DB8D-D0E1-4F59-B7F9-632B2E07196A}"/>
              </a:ext>
            </a:extLst>
          </p:cNvPr>
          <p:cNvPicPr>
            <a:picLocks noChangeAspect="1"/>
          </p:cNvPicPr>
          <p:nvPr/>
        </p:nvPicPr>
        <p:blipFill>
          <a:blip r:embed="rId2"/>
          <a:stretch>
            <a:fillRect/>
          </a:stretch>
        </p:blipFill>
        <p:spPr>
          <a:xfrm>
            <a:off x="4419600" y="1143000"/>
            <a:ext cx="4424172" cy="299079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Operations</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609600" y="1130300"/>
            <a:ext cx="2971800" cy="1384300"/>
          </a:xfrm>
          <a:prstGeom prst="wedgeRoundRectCallout">
            <a:avLst>
              <a:gd name="adj1" fmla="val 88141"/>
              <a:gd name="adj2" fmla="val 89425"/>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Instance-based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select any </a:t>
            </a:r>
            <a:r>
              <a:rPr lang="en-US" dirty="0" err="1"/>
              <a:t>myDog</a:t>
            </a:r>
            <a:r>
              <a:rPr lang="en-US" dirty="0"/>
              <a:t> from…;</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myDog.Speak</a:t>
            </a:r>
            <a:r>
              <a:rPr kumimoji="0" lang="en-US" sz="1800" b="0" i="0" u="none" strike="noStrike" cap="none" normalizeH="0" baseline="0" dirty="0">
                <a:ln>
                  <a:noFill/>
                </a:ln>
                <a:solidFill>
                  <a:schemeClr val="tx1"/>
                </a:solidFill>
                <a:effectLst/>
                <a:latin typeface="Arial" charset="0"/>
              </a:rPr>
              <a:t>();</a:t>
            </a:r>
          </a:p>
        </p:txBody>
      </p:sp>
      <p:sp>
        <p:nvSpPr>
          <p:cNvPr id="6" name="Speech Bubble: Rectangle with Corners Rounded 5">
            <a:extLst>
              <a:ext uri="{FF2B5EF4-FFF2-40B4-BE49-F238E27FC236}">
                <a16:creationId xmlns:a16="http://schemas.microsoft.com/office/drawing/2014/main" id="{3C619652-9FE0-47E8-9076-38CCFE5F6225}"/>
              </a:ext>
            </a:extLst>
          </p:cNvPr>
          <p:cNvSpPr/>
          <p:nvPr/>
        </p:nvSpPr>
        <p:spPr bwMode="auto">
          <a:xfrm>
            <a:off x="300228" y="2819400"/>
            <a:ext cx="2971800" cy="990600"/>
          </a:xfrm>
          <a:prstGeom prst="wedgeRoundRectCallout">
            <a:avLst>
              <a:gd name="adj1" fmla="val 99252"/>
              <a:gd name="adj2" fmla="val 527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Class-based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Dog::Create();</a:t>
            </a: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90600"/>
          </a:xfrm>
        </p:spPr>
        <p:txBody>
          <a:bodyPr/>
          <a:lstStyle/>
          <a:p>
            <a:r>
              <a:rPr lang="en-US" dirty="0"/>
              <a:t>Use operations to factor out common blocks of processing from state-models and port-message activities.</a:t>
            </a:r>
          </a:p>
        </p:txBody>
      </p:sp>
    </p:spTree>
    <p:extLst>
      <p:ext uri="{BB962C8B-B14F-4D97-AF65-F5344CB8AC3E}">
        <p14:creationId xmlns:p14="http://schemas.microsoft.com/office/powerpoint/2010/main" val="908968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EC2F8-9A64-4B9C-B604-BF9D07FC9F1D}"/>
              </a:ext>
            </a:extLst>
          </p:cNvPr>
          <p:cNvPicPr>
            <a:picLocks noChangeAspect="1"/>
          </p:cNvPicPr>
          <p:nvPr/>
        </p:nvPicPr>
        <p:blipFill>
          <a:blip r:embed="rId2"/>
          <a:stretch>
            <a:fillRect/>
          </a:stretch>
        </p:blipFill>
        <p:spPr>
          <a:xfrm>
            <a:off x="5181600" y="996991"/>
            <a:ext cx="3447771" cy="3035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Derived Attribute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447800"/>
          </a:xfrm>
          <a:prstGeom prst="wedgeRoundRectCallout">
            <a:avLst>
              <a:gd name="adj1" fmla="val 79280"/>
              <a:gd name="adj2" fmla="val 6583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Derived attribute</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Rectangle::Area:</a:t>
            </a:r>
          </a:p>
          <a:p>
            <a:pPr marL="0" marR="0" indent="0" algn="l" defTabSz="914400" rtl="0" eaLnBrk="0" fontAlgn="base" latinLnBrk="0" hangingPunct="0">
              <a:lnSpc>
                <a:spcPct val="100000"/>
              </a:lnSpc>
              <a:spcBef>
                <a:spcPct val="0"/>
              </a:spcBef>
              <a:spcAft>
                <a:spcPct val="0"/>
              </a:spcAft>
              <a:buClrTx/>
              <a:buSzTx/>
              <a:buFontTx/>
              <a:buNone/>
              <a:tabLst/>
            </a:pPr>
            <a:r>
              <a:rPr lang="en-US" dirty="0" err="1"/>
              <a:t>self.Area</a:t>
            </a:r>
            <a:r>
              <a:rPr lang="en-US" dirty="0"/>
              <a:t> = </a:t>
            </a:r>
            <a:r>
              <a:rPr lang="en-US" dirty="0" err="1"/>
              <a:t>self.Length</a:t>
            </a:r>
            <a:r>
              <a:rPr lang="en-US" dirty="0"/>
              <a:t> * </a:t>
            </a:r>
            <a:r>
              <a:rPr lang="en-US" dirty="0" err="1"/>
              <a:t>self.Width</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33504"/>
          </a:xfrm>
        </p:spPr>
        <p:txBody>
          <a:bodyPr/>
          <a:lstStyle/>
          <a:p>
            <a:r>
              <a:rPr lang="en-US" dirty="0"/>
              <a:t>Use a derived attribute instead of an instance-based operation when the quantity in question is an attribute of the class.</a:t>
            </a:r>
          </a:p>
          <a:p>
            <a:endParaRPr lang="en-US" dirty="0"/>
          </a:p>
          <a:p>
            <a:endParaRPr lang="en-US" dirty="0"/>
          </a:p>
        </p:txBody>
      </p:sp>
    </p:spTree>
    <p:extLst>
      <p:ext uri="{BB962C8B-B14F-4D97-AF65-F5344CB8AC3E}">
        <p14:creationId xmlns:p14="http://schemas.microsoft.com/office/powerpoint/2010/main" val="1396931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D529D-C856-420C-950D-0C3414ED5F72}"/>
              </a:ext>
            </a:extLst>
          </p:cNvPr>
          <p:cNvPicPr>
            <a:picLocks noChangeAspect="1"/>
          </p:cNvPicPr>
          <p:nvPr/>
        </p:nvPicPr>
        <p:blipFill>
          <a:blip r:embed="rId2"/>
          <a:stretch>
            <a:fillRect/>
          </a:stretch>
        </p:blipFill>
        <p:spPr>
          <a:xfrm>
            <a:off x="5638933" y="1147822"/>
            <a:ext cx="3200267" cy="288595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Function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676400"/>
          </a:xfrm>
          <a:prstGeom prst="wedgeRoundRectCallout">
            <a:avLst>
              <a:gd name="adj1" fmla="val 87456"/>
              <a:gd name="adj2" fmla="val -689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Similar to a class-based operation, but global within a component.</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::Initialize();</a:t>
            </a:r>
          </a:p>
          <a:p>
            <a:pPr marL="0" marR="0" indent="0" algn="l" defTabSz="914400" rtl="0" eaLnBrk="0" fontAlgn="base" latinLnBrk="0" hangingPunct="0">
              <a:lnSpc>
                <a:spcPct val="100000"/>
              </a:lnSpc>
              <a:spcBef>
                <a:spcPct val="0"/>
              </a:spcBef>
              <a:spcAft>
                <a:spcPct val="0"/>
              </a:spcAft>
              <a:buClrTx/>
              <a:buSzTx/>
              <a:buFontTx/>
              <a:buNone/>
              <a:tabLst/>
            </a:pPr>
            <a:r>
              <a:rPr lang="en-US" dirty="0"/>
              <a:t>::</a:t>
            </a:r>
            <a:r>
              <a:rPr lang="en-US" dirty="0" err="1"/>
              <a:t>RunNominalCases</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4368800"/>
            <a:ext cx="8686800" cy="1341378"/>
          </a:xfrm>
        </p:spPr>
        <p:txBody>
          <a:bodyPr/>
          <a:lstStyle/>
          <a:p>
            <a:r>
              <a:rPr lang="en-US" dirty="0"/>
              <a:t>Use a function when the activity is:</a:t>
            </a:r>
          </a:p>
          <a:p>
            <a:pPr lvl="1"/>
            <a:r>
              <a:rPr lang="en-US" i="1" dirty="0"/>
              <a:t>Not</a:t>
            </a:r>
            <a:r>
              <a:rPr lang="en-US" dirty="0"/>
              <a:t> associated with a class</a:t>
            </a:r>
          </a:p>
          <a:p>
            <a:pPr lvl="1"/>
            <a:r>
              <a:rPr lang="en-US" dirty="0"/>
              <a:t>Used as an initialization function for generated code</a:t>
            </a:r>
          </a:p>
        </p:txBody>
      </p:sp>
    </p:spTree>
    <p:extLst>
      <p:ext uri="{BB962C8B-B14F-4D97-AF65-F5344CB8AC3E}">
        <p14:creationId xmlns:p14="http://schemas.microsoft.com/office/powerpoint/2010/main" val="15897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FE7BA-2688-43BD-BD05-0DA609397279}"/>
              </a:ext>
            </a:extLst>
          </p:cNvPr>
          <p:cNvPicPr>
            <a:picLocks noChangeAspect="1"/>
          </p:cNvPicPr>
          <p:nvPr/>
        </p:nvPicPr>
        <p:blipFill>
          <a:blip r:embed="rId2"/>
          <a:stretch>
            <a:fillRect/>
          </a:stretch>
        </p:blipFill>
        <p:spPr>
          <a:xfrm>
            <a:off x="5791200" y="1143000"/>
            <a:ext cx="2852600" cy="4927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Port Message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1143000" y="1143000"/>
            <a:ext cx="4038600" cy="1143000"/>
          </a:xfrm>
          <a:prstGeom prst="wedgeRoundRectCallout">
            <a:avLst>
              <a:gd name="adj1" fmla="val 77393"/>
              <a:gd name="adj2" fmla="val 18477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Activity executes when an incoming message is received by a component through a port.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Use a port-message activity to handle incoming messages from outside the component (domain).</a:t>
            </a:r>
          </a:p>
          <a:p>
            <a:r>
              <a:rPr lang="en-US" dirty="0"/>
              <a:t>Keep them simple.</a:t>
            </a:r>
          </a:p>
          <a:p>
            <a:r>
              <a:rPr lang="en-US" dirty="0"/>
              <a:t>For example, find an appropriate instance using a parameter carried by the message and generate an event to it.</a:t>
            </a:r>
          </a:p>
        </p:txBody>
      </p:sp>
    </p:spTree>
    <p:extLst>
      <p:ext uri="{BB962C8B-B14F-4D97-AF65-F5344CB8AC3E}">
        <p14:creationId xmlns:p14="http://schemas.microsoft.com/office/powerpoint/2010/main" val="3046104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9F4E4-AE98-4DC2-98C7-2480EB76A284}"/>
              </a:ext>
            </a:extLst>
          </p:cNvPr>
          <p:cNvPicPr>
            <a:picLocks noChangeAspect="1"/>
          </p:cNvPicPr>
          <p:nvPr/>
        </p:nvPicPr>
        <p:blipFill>
          <a:blip r:embed="rId2"/>
          <a:stretch>
            <a:fillRect/>
          </a:stretch>
        </p:blipFill>
        <p:spPr>
          <a:xfrm>
            <a:off x="5486400" y="1379657"/>
            <a:ext cx="3247905" cy="348908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Bridge Operation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990600"/>
            <a:ext cx="4724400" cy="1371600"/>
          </a:xfrm>
          <a:prstGeom prst="wedgeRoundRectCallout">
            <a:avLst>
              <a:gd name="adj1" fmla="val 76358"/>
              <a:gd name="adj2" fmla="val 11393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Represents an operation that is not part of the domain (subject matter).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LOG::</a:t>
            </a:r>
            <a:r>
              <a:rPr lang="en-US" dirty="0" err="1"/>
              <a:t>LogInfo</a:t>
            </a:r>
            <a:r>
              <a:rPr lang="en-US" dirty="0"/>
              <a:t>( </a:t>
            </a:r>
            <a:r>
              <a:rPr lang="en-US" dirty="0" err="1"/>
              <a:t>message:”Hello</a:t>
            </a:r>
            <a:r>
              <a:rPr lang="en-US" dirty="0"/>
              <a:t>, world!” );</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Typically, bridge operations are used to connect to external code (e.g., Logging).  </a:t>
            </a:r>
          </a:p>
          <a:p>
            <a:r>
              <a:rPr lang="en-US" dirty="0"/>
              <a:t>However, you can define your own external entity with bridge operations, and you can provide an activity expressed in action language for the bridge operation in addition to an implementation in external code.</a:t>
            </a:r>
          </a:p>
        </p:txBody>
      </p:sp>
    </p:spTree>
    <p:extLst>
      <p:ext uri="{BB962C8B-B14F-4D97-AF65-F5344CB8AC3E}">
        <p14:creationId xmlns:p14="http://schemas.microsoft.com/office/powerpoint/2010/main" val="3317971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Several action languages exist.  This section focuses on OAL.</a:t>
            </a:r>
          </a:p>
          <a:p>
            <a:pPr marL="0" indent="0"/>
            <a:endParaRPr lang="en-GB" dirty="0">
              <a:solidFill>
                <a:srgbClr val="000000"/>
              </a:solidFill>
            </a:endParaRPr>
          </a:p>
          <a:p>
            <a:pPr marL="0" indent="0"/>
            <a:r>
              <a:rPr lang="en-GB" dirty="0">
                <a:solidFill>
                  <a:srgbClr val="000000"/>
                </a:solidFill>
              </a:rPr>
              <a:t>A reference manual for OAL is available online and within the Help facility of BridgePoint.</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23900" y="4419600"/>
            <a:ext cx="7696200" cy="1769715"/>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1600" b="1" dirty="0">
                <a:solidFill>
                  <a:srgbClr val="CC0066"/>
                </a:solidFill>
                <a:latin typeface="Courier New" charset="0"/>
                <a:ea typeface="Courier New" charset="0"/>
                <a:cs typeface="Courier New" charset="0"/>
              </a:rPr>
              <a:t>create object instance</a:t>
            </a:r>
            <a:r>
              <a:rPr lang="en-GB" sz="1600" b="1" dirty="0">
                <a:solidFill>
                  <a:srgbClr val="CC0099"/>
                </a:solidFill>
                <a:latin typeface="Courier New" charset="0"/>
                <a:ea typeface="Courier New" charset="0"/>
                <a:cs typeface="Courier New" charset="0"/>
              </a:rPr>
              <a:t> </a:t>
            </a:r>
            <a:r>
              <a:rPr lang="en-GB" sz="1600" b="1" dirty="0">
                <a:latin typeface="Courier New" charset="0"/>
                <a:ea typeface="Courier New" charset="0"/>
                <a:cs typeface="Courier New" charset="0"/>
              </a:rPr>
              <a:t>request </a:t>
            </a:r>
            <a:r>
              <a:rPr lang="en-GB" sz="1600" b="1" dirty="0">
                <a:solidFill>
                  <a:srgbClr val="CC0066"/>
                </a:solidFill>
                <a:latin typeface="Courier New" charset="0"/>
                <a:ea typeface="Courier New" charset="0"/>
                <a:cs typeface="Courier New" charset="0"/>
              </a:rPr>
              <a:t>of</a:t>
            </a:r>
            <a:r>
              <a:rPr lang="en-GB" sz="1600" b="1" dirty="0">
                <a:latin typeface="Courier New" charset="0"/>
                <a:ea typeface="Courier New" charset="0"/>
                <a:cs typeface="Courier New" charset="0"/>
              </a:rPr>
              <a:t> Request;</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select one </a:t>
            </a:r>
            <a:r>
              <a:rPr lang="en-GB" sz="1600" b="1" dirty="0">
                <a:latin typeface="Courier New" charset="0"/>
                <a:ea typeface="Courier New" charset="0"/>
                <a:cs typeface="Courier New" charset="0"/>
              </a:rPr>
              <a:t>channel </a:t>
            </a:r>
            <a:r>
              <a:rPr lang="en-GB" sz="1600" b="1" dirty="0">
                <a:solidFill>
                  <a:srgbClr val="CC0066"/>
                </a:solidFill>
                <a:latin typeface="Courier New" charset="0"/>
                <a:ea typeface="Courier New" charset="0"/>
                <a:cs typeface="Courier New" charset="0"/>
              </a:rPr>
              <a:t>related by </a:t>
            </a:r>
            <a:r>
              <a:rPr lang="en-GB" sz="1600" b="1" dirty="0">
                <a:latin typeface="Courier New" charset="0"/>
                <a:ea typeface="Courier New" charset="0"/>
                <a:cs typeface="Courier New" charset="0"/>
              </a:rPr>
              <a:t>device-&gt;Channel[R100.connects];</a:t>
            </a:r>
          </a:p>
          <a:p>
            <a:endParaRPr lang="en-GB" sz="1600" b="1" dirty="0">
              <a:latin typeface="Courier New" charset="0"/>
              <a:ea typeface="Courier New" charset="0"/>
              <a:cs typeface="Courier New" charset="0"/>
            </a:endParaRPr>
          </a:p>
          <a:p>
            <a:r>
              <a:rPr lang="en-GB" sz="1600" b="1" dirty="0" err="1">
                <a:latin typeface="Courier New" charset="0"/>
                <a:ea typeface="Courier New" charset="0"/>
                <a:cs typeface="Courier New" charset="0"/>
              </a:rPr>
              <a:t>device.priority</a:t>
            </a:r>
            <a:r>
              <a:rPr lang="en-GB" sz="1600" b="1" dirty="0">
                <a:latin typeface="Courier New" charset="0"/>
                <a:ea typeface="Courier New" charset="0"/>
                <a:cs typeface="Courier New" charset="0"/>
              </a:rPr>
              <a:t> = </a:t>
            </a:r>
            <a:r>
              <a:rPr lang="en-GB" sz="1600" b="1" dirty="0" err="1">
                <a:latin typeface="Courier New" charset="0"/>
                <a:ea typeface="Courier New" charset="0"/>
                <a:cs typeface="Courier New" charset="0"/>
              </a:rPr>
              <a:t>lastpriority</a:t>
            </a:r>
            <a:r>
              <a:rPr lang="en-GB" sz="1600" b="1" dirty="0">
                <a:latin typeface="Courier New" charset="0"/>
                <a:ea typeface="Courier New" charset="0"/>
                <a:cs typeface="Courier New" charset="0"/>
              </a:rPr>
              <a:t> + 1;</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generate</a:t>
            </a:r>
            <a:r>
              <a:rPr lang="en-GB" sz="1600" b="1" dirty="0">
                <a:latin typeface="Courier New" charset="0"/>
                <a:ea typeface="Courier New" charset="0"/>
                <a:cs typeface="Courier New" charset="0"/>
              </a:rPr>
              <a:t> Channel11:'host relinquish' </a:t>
            </a:r>
            <a:r>
              <a:rPr lang="en-GB" sz="1600" b="1" dirty="0">
                <a:solidFill>
                  <a:srgbClr val="CC0066"/>
                </a:solidFill>
                <a:latin typeface="Courier New" charset="0"/>
                <a:ea typeface="Courier New" charset="0"/>
                <a:cs typeface="Courier New" charset="0"/>
              </a:rPr>
              <a:t>to</a:t>
            </a:r>
            <a:r>
              <a:rPr lang="en-GB" sz="1600" b="1" dirty="0">
                <a:latin typeface="Courier New" charset="0"/>
                <a:ea typeface="Courier New" charset="0"/>
                <a:cs typeface="Courier New" charset="0"/>
              </a:rPr>
              <a:t> channel;</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a:t>Boolean</a:t>
            </a:r>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 </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latin typeface="Courier New" panose="02070309020205020404" pitchFamily="49" charset="0"/>
                <a:cs typeface="Courier New" panose="02070309020205020404" pitchFamily="49" charset="0"/>
              </a:rPr>
              <a:t>empty</a:t>
            </a:r>
            <a:r>
              <a:rPr lang="en-US" dirty="0"/>
              <a:t> [&lt;instance handle&gt; | &lt;instance handle set&gt;]</a:t>
            </a:r>
          </a:p>
          <a:p>
            <a:pPr lvl="1"/>
            <a:r>
              <a:rPr lang="en-US" dirty="0">
                <a:latin typeface="Courier New" panose="02070309020205020404" pitchFamily="49" charset="0"/>
                <a:cs typeface="Courier New" panose="02070309020205020404" pitchFamily="49" charset="0"/>
              </a:rPr>
              <a:t>not_empty </a:t>
            </a:r>
            <a:r>
              <a:rPr lang="en-US" dirty="0"/>
              <a:t>[&lt;instance handle&gt; | &lt;instance handle set&gt;]</a:t>
            </a:r>
          </a:p>
          <a:p>
            <a:pPr lvl="1"/>
            <a:r>
              <a:rPr lang="en-US" dirty="0">
                <a:latin typeface="Courier New" panose="02070309020205020404" pitchFamily="49" charset="0"/>
                <a:cs typeface="Courier New" panose="02070309020205020404" pitchFamily="49" charset="0"/>
              </a:rPr>
              <a:t>cardinality</a:t>
            </a:r>
            <a:r>
              <a:rPr lang="en-US" dirty="0"/>
              <a:t> [&lt;instance handle&gt; | &lt;instance handle set&gt;]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a:latin typeface="Courier New" panose="02070309020205020404" pitchFamily="49" charset="0"/>
                <a:cs typeface="Courier New" panose="02070309020205020404" pitchFamily="49" charset="0"/>
              </a:rPr>
              <a:t>for each</a:t>
            </a:r>
            <a:r>
              <a:rPr lang="en-US" dirty="0">
                <a:solidFill>
                  <a:srgbClr val="FF0000"/>
                </a:solidFill>
              </a:rPr>
              <a:t> </a:t>
            </a:r>
            <a:r>
              <a:rPr lang="en-US" dirty="0"/>
              <a:t>to iterate over a collection.</a:t>
            </a:r>
          </a:p>
          <a:p>
            <a:endParaRPr lang="en-US" dirty="0"/>
          </a:p>
          <a:p>
            <a:r>
              <a:rPr lang="en-US" dirty="0"/>
              <a:t>A general-purpose </a:t>
            </a:r>
            <a:r>
              <a:rPr lang="en-US" dirty="0">
                <a:latin typeface="Courier New" panose="02070309020205020404" pitchFamily="49" charset="0"/>
                <a:cs typeface="Courier New" panose="02070309020205020404" pitchFamily="49" charset="0"/>
              </a:rPr>
              <a:t>while</a:t>
            </a:r>
            <a:r>
              <a:rPr lang="en-US" dirty="0"/>
              <a:t> loop is also provided. </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a:xfrm>
            <a:off x="762000" y="1219200"/>
            <a:ext cx="8077200" cy="2590800"/>
          </a:xfrm>
        </p:spPr>
        <p:txBody>
          <a:bodyPr/>
          <a:lstStyle/>
          <a:p>
            <a:pPr lvl="1"/>
            <a:r>
              <a:rPr lang="en-US" dirty="0"/>
              <a:t>Parameters are sent by:</a:t>
            </a:r>
          </a:p>
          <a:p>
            <a:pPr lvl="2"/>
            <a:r>
              <a:rPr lang="en-US" dirty="0"/>
              <a:t>Sending an event or interface message</a:t>
            </a:r>
          </a:p>
          <a:p>
            <a:pPr lvl="2"/>
            <a:r>
              <a:rPr lang="en-US" dirty="0"/>
              <a:t>Invoking a function or operation</a:t>
            </a:r>
          </a:p>
          <a:p>
            <a:pPr lvl="1"/>
            <a:r>
              <a:rPr lang="en-US" dirty="0"/>
              <a:t>Activities access received parameters using </a:t>
            </a:r>
            <a:r>
              <a:rPr lang="en-US" dirty="0">
                <a:latin typeface="Courier New" panose="02070309020205020404" pitchFamily="49" charset="0"/>
                <a:cs typeface="Courier New" panose="02070309020205020404" pitchFamily="49" charset="0"/>
              </a:rPr>
              <a:t>param</a:t>
            </a:r>
            <a:r>
              <a:rPr lang="en-US" dirty="0"/>
              <a:t>:</a:t>
            </a:r>
          </a:p>
          <a:p>
            <a:pPr lvl="2"/>
            <a:r>
              <a:rPr lang="en-US" dirty="0">
                <a:latin typeface="Courier New" panose="02070309020205020404" pitchFamily="49" charset="0"/>
                <a:cs typeface="Courier New" panose="02070309020205020404" pitchFamily="49" charset="0"/>
              </a:rPr>
              <a:t>param</a:t>
            </a:r>
            <a:r>
              <a:rPr lang="en-US" dirty="0"/>
              <a:t> is a pre-pended keyword</a:t>
            </a:r>
          </a:p>
          <a:p>
            <a:pPr lvl="1"/>
            <a:r>
              <a:rPr lang="en-US" dirty="0"/>
              <a:t>Parameters are tagged, </a:t>
            </a:r>
            <a:r>
              <a:rPr lang="en-US" i="1" dirty="0"/>
              <a:t>not</a:t>
            </a:r>
            <a:r>
              <a:rPr lang="en-US" dirty="0"/>
              <a:t> positional</a:t>
            </a:r>
          </a:p>
          <a:p>
            <a:pPr lvl="1">
              <a:buNone/>
            </a:pPr>
            <a:r>
              <a:rPr lang="en-US" dirty="0"/>
              <a:t>			</a:t>
            </a:r>
          </a:p>
        </p:txBody>
      </p:sp>
      <p:sp>
        <p:nvSpPr>
          <p:cNvPr id="182278" name="TextBox 5"/>
          <p:cNvSpPr txBox="1">
            <a:spLocks noChangeArrowheads="1"/>
          </p:cNvSpPr>
          <p:nvPr/>
        </p:nvSpPr>
        <p:spPr bwMode="auto">
          <a:xfrm>
            <a:off x="495300" y="4038600"/>
            <a:ext cx="8153399" cy="2123658"/>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bot.speak</a:t>
            </a:r>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message:”Hello</a:t>
            </a:r>
            <a:r>
              <a:rPr lang="en-US" sz="2200" b="1" dirty="0">
                <a:latin typeface="Courier New" charset="0"/>
                <a:ea typeface="Courier New" charset="0"/>
                <a:cs typeface="Courier New" charset="0"/>
              </a:rPr>
              <a:t>, how may I help?”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3706020" y="2652629"/>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
        <p:nvSpPr>
          <p:cNvPr id="13" name="AutoShape 4">
            <a:extLst>
              <a:ext uri="{FF2B5EF4-FFF2-40B4-BE49-F238E27FC236}">
                <a16:creationId xmlns:a16="http://schemas.microsoft.com/office/drawing/2014/main" id="{F3126691-E147-4ED6-B4E8-EE6C03DAB56D}"/>
              </a:ext>
            </a:extLst>
          </p:cNvPr>
          <p:cNvSpPr>
            <a:spLocks/>
          </p:cNvSpPr>
          <p:nvPr/>
        </p:nvSpPr>
        <p:spPr bwMode="auto">
          <a:xfrm rot="-5400000">
            <a:off x="6536563" y="1684958"/>
            <a:ext cx="357921" cy="1656556"/>
          </a:xfrm>
          <a:prstGeom prst="leftBrace">
            <a:avLst>
              <a:gd name="adj1" fmla="val 21892"/>
              <a:gd name="adj2" fmla="val 53412"/>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4" name="Text Box 6">
            <a:extLst>
              <a:ext uri="{FF2B5EF4-FFF2-40B4-BE49-F238E27FC236}">
                <a16:creationId xmlns:a16="http://schemas.microsoft.com/office/drawing/2014/main" id="{39CA2CAD-AE26-4220-8F43-E34DA0E6E946}"/>
              </a:ext>
            </a:extLst>
          </p:cNvPr>
          <p:cNvSpPr txBox="1">
            <a:spLocks noChangeArrowheads="1"/>
          </p:cNvSpPr>
          <p:nvPr/>
        </p:nvSpPr>
        <p:spPr bwMode="auto">
          <a:xfrm>
            <a:off x="4532313" y="3122145"/>
            <a:ext cx="2422525"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cxnSp>
        <p:nvCxnSpPr>
          <p:cNvPr id="3" name="Straight Connector 2">
            <a:extLst>
              <a:ext uri="{FF2B5EF4-FFF2-40B4-BE49-F238E27FC236}">
                <a16:creationId xmlns:a16="http://schemas.microsoft.com/office/drawing/2014/main" id="{837209FE-74ED-443D-AED8-32D71A4F187C}"/>
              </a:ext>
            </a:extLst>
          </p:cNvPr>
          <p:cNvCxnSpPr>
            <a:cxnSpLocks/>
          </p:cNvCxnSpPr>
          <p:nvPr/>
        </p:nvCxnSpPr>
        <p:spPr bwMode="auto">
          <a:xfrm flipV="1">
            <a:off x="6273121" y="2761603"/>
            <a:ext cx="447446" cy="42994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602164" y="1174748"/>
            <a:ext cx="396874" cy="5943601"/>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any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from instances of </a:t>
            </a:r>
            <a:r>
              <a:rPr lang="en-US" sz="2200" b="1" dirty="0">
                <a:latin typeface="Courier New"/>
                <a:ea typeface="MS PGothic" pitchFamily="34" charset="-128"/>
                <a:cs typeface="Courier New"/>
              </a:rPr>
              <a:t>MEQ;</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latin typeface="Courier New" panose="02070309020205020404" pitchFamily="49" charset="0"/>
                <a:cs typeface="Courier New" panose="02070309020205020404" pitchFamily="49" charset="0"/>
              </a:rPr>
              <a:t>select one </a:t>
            </a:r>
            <a:r>
              <a:rPr lang="en-US" dirty="0"/>
              <a:t>requires use of the </a:t>
            </a:r>
            <a:r>
              <a:rPr lang="en-US" dirty="0">
                <a:latin typeface="Courier New" panose="02070309020205020404" pitchFamily="49" charset="0"/>
                <a:cs typeface="Courier New" panose="02070309020205020404" pitchFamily="49" charset="0"/>
              </a:rPr>
              <a:t>related by </a:t>
            </a:r>
            <a:r>
              <a:rPr lang="en-US" dirty="0"/>
              <a:t>clause</a:t>
            </a:r>
          </a:p>
          <a:p>
            <a:pPr lvl="1"/>
            <a:r>
              <a:rPr lang="en-US" dirty="0">
                <a:latin typeface="Courier New"/>
                <a:cs typeface="Courier New"/>
              </a:rPr>
              <a:t>self</a:t>
            </a:r>
            <a:r>
              <a:rPr lang="en-US" dirty="0"/>
              <a:t> is the instance for which the activity was invoked</a:t>
            </a:r>
          </a:p>
          <a:p>
            <a:endParaRPr lang="en-GB" dirty="0"/>
          </a:p>
        </p:txBody>
      </p:sp>
      <p:grpSp>
        <p:nvGrpSpPr>
          <p:cNvPr id="4" name="Group 3">
            <a:extLst>
              <a:ext uri="{FF2B5EF4-FFF2-40B4-BE49-F238E27FC236}">
                <a16:creationId xmlns:a16="http://schemas.microsoft.com/office/drawing/2014/main" id="{D0D131DE-71E1-4546-9930-AC05CF0F69C8}"/>
              </a:ext>
            </a:extLst>
          </p:cNvPr>
          <p:cNvGrpSpPr/>
          <p:nvPr/>
        </p:nvGrpSpPr>
        <p:grpSpPr>
          <a:xfrm>
            <a:off x="259954" y="2220462"/>
            <a:ext cx="8839200" cy="2698844"/>
            <a:chOff x="1371600" y="2358219"/>
            <a:chExt cx="8839200" cy="2698844"/>
          </a:xfrm>
        </p:grpSpPr>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a:latin typeface="Courier New" charset="0"/>
                  <a:ea typeface="MS PGothic" pitchFamily="34" charset="-128"/>
                  <a:cs typeface="MS PGothic" pitchFamily="34" charset="-128"/>
                </a:rPr>
                <a:t>WorkoutTimer[R4.is timed by’];</a:t>
              </a:r>
            </a:p>
          </p:txBody>
        </p:sp>
        <p:sp>
          <p:nvSpPr>
            <p:cNvPr id="196614" name="Text Box 6"/>
            <p:cNvSpPr txBox="1">
              <a:spLocks noChangeArrowheads="1"/>
            </p:cNvSpPr>
            <p:nvPr/>
          </p:nvSpPr>
          <p:spPr bwMode="auto">
            <a:xfrm>
              <a:off x="2540991" y="2439208"/>
              <a:ext cx="2304455"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Resulting instance reference</a:t>
              </a:r>
            </a:p>
          </p:txBody>
        </p:sp>
        <p:sp>
          <p:nvSpPr>
            <p:cNvPr id="196615" name="AutoShape 7"/>
            <p:cNvSpPr>
              <a:spLocks/>
            </p:cNvSpPr>
            <p:nvPr/>
          </p:nvSpPr>
          <p:spPr bwMode="auto">
            <a:xfrm rot="-5400000">
              <a:off x="3523711" y="2077497"/>
              <a:ext cx="336045" cy="2049463"/>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287333" y="3227641"/>
              <a:ext cx="259271" cy="1938338"/>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447800" y="4393120"/>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6616" name="Text Box 12"/>
            <p:cNvSpPr txBox="1">
              <a:spLocks noChangeArrowheads="1"/>
            </p:cNvSpPr>
            <p:nvPr/>
          </p:nvSpPr>
          <p:spPr bwMode="auto">
            <a:xfrm>
              <a:off x="4406899" y="4349177"/>
              <a:ext cx="209708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sp>
          <p:nvSpPr>
            <p:cNvPr id="196618" name="AutoShape 4"/>
            <p:cNvSpPr>
              <a:spLocks/>
            </p:cNvSpPr>
            <p:nvPr/>
          </p:nvSpPr>
          <p:spPr bwMode="auto">
            <a:xfrm rot="16200000">
              <a:off x="5029743" y="3168112"/>
              <a:ext cx="222755" cy="2049462"/>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352252" y="2358219"/>
              <a:ext cx="210899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Starting instance reference</a:t>
              </a:r>
            </a:p>
          </p:txBody>
        </p:sp>
        <p:sp>
          <p:nvSpPr>
            <p:cNvPr id="196621" name="AutoShape 7"/>
            <p:cNvSpPr>
              <a:spLocks/>
            </p:cNvSpPr>
            <p:nvPr/>
          </p:nvSpPr>
          <p:spPr bwMode="auto">
            <a:xfrm rot="-5400000">
              <a:off x="6247608" y="2210592"/>
              <a:ext cx="306388" cy="1676402"/>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3" name="AutoShape 4">
              <a:extLst>
                <a:ext uri="{FF2B5EF4-FFF2-40B4-BE49-F238E27FC236}">
                  <a16:creationId xmlns:a16="http://schemas.microsoft.com/office/drawing/2014/main" id="{319BBA1A-CA4D-48BA-86B2-6855C473F308}"/>
                </a:ext>
              </a:extLst>
            </p:cNvPr>
            <p:cNvSpPr>
              <a:spLocks/>
            </p:cNvSpPr>
            <p:nvPr/>
          </p:nvSpPr>
          <p:spPr bwMode="auto">
            <a:xfrm rot="16200000">
              <a:off x="3721640" y="3991452"/>
              <a:ext cx="222757" cy="350838"/>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4" name="Text Box 12">
              <a:extLst>
                <a:ext uri="{FF2B5EF4-FFF2-40B4-BE49-F238E27FC236}">
                  <a16:creationId xmlns:a16="http://schemas.microsoft.com/office/drawing/2014/main" id="{4EAC5A45-A59B-4694-AD20-D14C1BAB0919}"/>
                </a:ext>
              </a:extLst>
            </p:cNvPr>
            <p:cNvSpPr txBox="1">
              <a:spLocks noChangeArrowheads="1"/>
            </p:cNvSpPr>
            <p:nvPr/>
          </p:nvSpPr>
          <p:spPr bwMode="auto">
            <a:xfrm>
              <a:off x="2959895" y="4349177"/>
              <a:ext cx="1698623"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grpSp>
      <p:pic>
        <p:nvPicPr>
          <p:cNvPr id="3" name="Picture 2">
            <a:extLst>
              <a:ext uri="{FF2B5EF4-FFF2-40B4-BE49-F238E27FC236}">
                <a16:creationId xmlns:a16="http://schemas.microsoft.com/office/drawing/2014/main" id="{1EC4C56A-4314-41CC-ACAB-72915F13CC18}"/>
              </a:ext>
            </a:extLst>
          </p:cNvPr>
          <p:cNvPicPr>
            <a:picLocks noChangeAspect="1"/>
          </p:cNvPicPr>
          <p:nvPr/>
        </p:nvPicPr>
        <p:blipFill>
          <a:blip r:embed="rId3"/>
          <a:stretch>
            <a:fillRect/>
          </a:stretch>
        </p:blipFill>
        <p:spPr>
          <a:xfrm>
            <a:off x="6349605" y="2024506"/>
            <a:ext cx="2984485" cy="4300094"/>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976"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240"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67364</TotalTime>
  <Pages>3</Pages>
  <Words>10614</Words>
  <Application>Microsoft Office PowerPoint</Application>
  <PresentationFormat>On-screen Show (4:3)</PresentationFormat>
  <Paragraphs>2723</Paragraphs>
  <Slides>226</Slides>
  <Notes>64</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226</vt:i4>
      </vt:variant>
    </vt:vector>
  </HeadingPairs>
  <TitlesOfParts>
    <vt:vector size="245"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Relaxed Same-data Rule</vt:lpstr>
      <vt:lpstr>Activities Outside State Models</vt:lpstr>
      <vt:lpstr>Operations</vt:lpstr>
      <vt:lpstr>Derived Attribute</vt:lpstr>
      <vt:lpstr>Function</vt:lpstr>
      <vt:lpstr>Port Message</vt:lpstr>
      <vt:lpstr>Bridge Operation</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461</cp:revision>
  <cp:lastPrinted>2014-08-31T15:12:27Z</cp:lastPrinted>
  <dcterms:created xsi:type="dcterms:W3CDTF">2014-05-05T05:30:08Z</dcterms:created>
  <dcterms:modified xsi:type="dcterms:W3CDTF">2020-12-08T22:46:29Z</dcterms:modified>
</cp:coreProperties>
</file>